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57" r:id="rId6"/>
    <p:sldId id="262" r:id="rId7"/>
    <p:sldId id="258" r:id="rId8"/>
    <p:sldId id="263" r:id="rId9"/>
    <p:sldId id="259" r:id="rId10"/>
    <p:sldId id="264" r:id="rId11"/>
    <p:sldId id="260" r:id="rId12"/>
    <p:sldId id="265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90" autoAdjust="0"/>
    <p:restoredTop sz="86221" autoAdjust="0"/>
  </p:normalViewPr>
  <p:slideViewPr>
    <p:cSldViewPr snapToGrid="0">
      <p:cViewPr varScale="1">
        <p:scale>
          <a:sx n="95" d="100"/>
          <a:sy n="95" d="100"/>
        </p:scale>
        <p:origin x="16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1E1D-FD67-4ECD-A5C7-35A40BA60DD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388D-FA54-4DE6-AD72-C6E6FE569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7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로그인 후 화면은 </a:t>
            </a:r>
            <a:r>
              <a:rPr lang="en-US" altLang="ko-KR" dirty="0"/>
              <a:t>[</a:t>
            </a:r>
            <a:r>
              <a:rPr lang="ko-KR" altLang="en-US" dirty="0"/>
              <a:t>매장</a:t>
            </a:r>
            <a:r>
              <a:rPr lang="en-US" altLang="ko-KR" dirty="0"/>
              <a:t>], </a:t>
            </a:r>
            <a:r>
              <a:rPr lang="ko-KR" altLang="en-US" dirty="0"/>
              <a:t>관리자 영역을 탭으로 구성 메인</a:t>
            </a:r>
            <a:r>
              <a:rPr lang="en-US" altLang="ko-KR" dirty="0"/>
              <a:t>(</a:t>
            </a:r>
            <a:r>
              <a:rPr lang="ko-KR" altLang="en-US" dirty="0"/>
              <a:t>매장</a:t>
            </a:r>
            <a:r>
              <a:rPr lang="en-US" altLang="ko-KR" dirty="0"/>
              <a:t>) </a:t>
            </a:r>
            <a:r>
              <a:rPr lang="ko-KR" altLang="en-US" dirty="0"/>
              <a:t>화면 상단에 주요 기능 배치</a:t>
            </a:r>
            <a:endParaRPr lang="en-US" altLang="ko-KR" dirty="0"/>
          </a:p>
          <a:p>
            <a:r>
              <a:rPr lang="ko-KR" altLang="en-US" dirty="0"/>
              <a:t>주문</a:t>
            </a:r>
            <a:r>
              <a:rPr lang="en-US" altLang="ko-KR" dirty="0"/>
              <a:t>/</a:t>
            </a:r>
            <a:r>
              <a:rPr lang="ko-KR" altLang="en-US" dirty="0"/>
              <a:t>메시지 기능</a:t>
            </a:r>
            <a:r>
              <a:rPr lang="en-US" altLang="ko-KR" dirty="0"/>
              <a:t>,  </a:t>
            </a:r>
            <a:r>
              <a:rPr lang="ko-KR" altLang="en-US" dirty="0"/>
              <a:t>환경설정은 우측 </a:t>
            </a:r>
            <a:r>
              <a:rPr lang="ko-KR" altLang="en-US" dirty="0" err="1"/>
              <a:t>플로팅</a:t>
            </a:r>
            <a:r>
              <a:rPr lang="ko-KR" altLang="en-US" dirty="0"/>
              <a:t> 바로 구현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88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환경설정 부분은 필수 항목 논의 후 작성 예정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7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버튼으로 회원 검색</a:t>
            </a:r>
            <a:r>
              <a:rPr lang="en-US" altLang="ko-KR" dirty="0"/>
              <a:t>, </a:t>
            </a:r>
            <a:r>
              <a:rPr lang="ko-KR" altLang="en-US" dirty="0"/>
              <a:t>수정 버튼으로 회원정보 수정 및 삭제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0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&gt; </a:t>
            </a:r>
            <a:r>
              <a:rPr lang="ko-KR" altLang="en-US" dirty="0"/>
              <a:t>회원 번호</a:t>
            </a:r>
            <a:r>
              <a:rPr lang="en-US" altLang="ko-KR" dirty="0"/>
              <a:t>, ID , </a:t>
            </a:r>
            <a:r>
              <a:rPr lang="ko-KR" altLang="en-US" dirty="0"/>
              <a:t>이름 중 하나만 입력해도 검색 가능</a:t>
            </a:r>
            <a:endParaRPr lang="en-US" altLang="ko-KR" dirty="0"/>
          </a:p>
          <a:p>
            <a:r>
              <a:rPr lang="ko-KR" altLang="en-US" dirty="0"/>
              <a:t>검색 결과에서 정보 수정 및 삭제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내역 </a:t>
            </a:r>
            <a:r>
              <a:rPr lang="en-US" altLang="ko-KR" dirty="0"/>
              <a:t>– </a:t>
            </a:r>
            <a:r>
              <a:rPr lang="ko-KR" altLang="en-US" dirty="0"/>
              <a:t>정산을 하기 위한 기준시간을 설정하여 출력 가능하도록 구현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9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조회 기간을 설정하여 확인</a:t>
            </a:r>
            <a:r>
              <a:rPr lang="en-US" altLang="ko-KR" dirty="0"/>
              <a:t>(</a:t>
            </a:r>
            <a:r>
              <a:rPr lang="ko-KR" altLang="en-US" dirty="0"/>
              <a:t>캘린더로 날짜를 설정하면 좋을 것 </a:t>
            </a:r>
            <a:r>
              <a:rPr lang="ko-KR" altLang="en-US" dirty="0" err="1"/>
              <a:t>같기는한데</a:t>
            </a:r>
            <a:r>
              <a:rPr lang="en-US" altLang="ko-KR" dirty="0"/>
              <a:t>…)</a:t>
            </a:r>
          </a:p>
          <a:p>
            <a:r>
              <a:rPr lang="ko-KR" altLang="en-US" dirty="0"/>
              <a:t>월 매출에서는 일별 매출 확인과 더불어 </a:t>
            </a:r>
            <a:r>
              <a:rPr lang="en-US" altLang="ko-KR" dirty="0"/>
              <a:t>PC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상품 판매 금액 별도 산출 예정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6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판매 상품의 기본 정보 확인 및 상품 추가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67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en-US" altLang="ko-KR" dirty="0"/>
              <a:t>&gt; </a:t>
            </a:r>
            <a:r>
              <a:rPr lang="ko-KR" altLang="en-US" dirty="0"/>
              <a:t>상품코드</a:t>
            </a:r>
            <a:r>
              <a:rPr lang="en-US" altLang="ko-KR" dirty="0"/>
              <a:t>, </a:t>
            </a:r>
            <a:r>
              <a:rPr lang="ko-KR" altLang="en-US" dirty="0"/>
              <a:t>상품명 중 하나만 입력해도 검색 가능</a:t>
            </a:r>
            <a:endParaRPr lang="en-US" altLang="ko-KR" dirty="0"/>
          </a:p>
          <a:p>
            <a:r>
              <a:rPr lang="ko-KR" altLang="en-US" dirty="0"/>
              <a:t>검색 결과에서 상품 정보 수정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6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주문이 들어올 경우</a:t>
            </a:r>
            <a:r>
              <a:rPr lang="en-US" altLang="ko-KR" dirty="0"/>
              <a:t>, </a:t>
            </a:r>
            <a:r>
              <a:rPr lang="ko-KR" altLang="en-US" dirty="0"/>
              <a:t>아이콘으로 확인하지 않은 주문</a:t>
            </a:r>
            <a:r>
              <a:rPr lang="en-US" altLang="ko-KR" dirty="0"/>
              <a:t>, </a:t>
            </a:r>
            <a:r>
              <a:rPr lang="ko-KR" altLang="en-US" dirty="0"/>
              <a:t>메시지 알림 구현 예정</a:t>
            </a:r>
            <a:endParaRPr lang="en-US" altLang="ko-KR" dirty="0"/>
          </a:p>
          <a:p>
            <a:r>
              <a:rPr lang="ko-KR" altLang="en-US" dirty="0"/>
              <a:t>주문이 들어오면 디폴트로 준비중에 체크표시</a:t>
            </a:r>
            <a:r>
              <a:rPr lang="en-US" altLang="ko-KR" dirty="0"/>
              <a:t>, </a:t>
            </a:r>
            <a:r>
              <a:rPr lang="ko-KR" altLang="en-US" dirty="0"/>
              <a:t>완료 </a:t>
            </a:r>
            <a:r>
              <a:rPr lang="ko-KR" altLang="en-US"/>
              <a:t>후 처리완료 체크박스 체크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3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메시지는 </a:t>
            </a:r>
            <a:r>
              <a:rPr lang="en-US" altLang="ko-KR" dirty="0"/>
              <a:t>PC</a:t>
            </a:r>
            <a:r>
              <a:rPr lang="ko-KR" altLang="en-US" dirty="0"/>
              <a:t>자리마다 개별 팝업으로 작업할지</a:t>
            </a:r>
            <a:r>
              <a:rPr lang="en-US" altLang="ko-KR" dirty="0"/>
              <a:t>, </a:t>
            </a:r>
            <a:r>
              <a:rPr lang="ko-KR" altLang="en-US" dirty="0"/>
              <a:t>게시판 형식으로 작업할지 논의 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게시판 형식으로 할 경우 읽지 않은 글은 글꼴 굵게 표시 하면 좋을 것으로 생각됨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388D-FA54-4DE6-AD72-C6E6FE5690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5109-66BA-43BF-B91E-A22E702B8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4696C-F251-4F10-8F26-759120635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13548-B082-423C-A709-ADA4696B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B718D-F0D3-4D7E-BA83-2A5A011C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261E3-29DC-4580-98A4-8817CA4D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1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B108F-84C4-45B6-8547-65791E2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5C9C4B-1978-40D8-86B8-DD753E3F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60B69-6107-435E-BB85-BCD0A686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077A8-DD66-41AC-8587-65AE7607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B8B8E-6024-42E1-838E-7E2DA1D1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7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CE46A4-FD8D-47BC-A48F-B36B32C51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10A00-4380-4697-BEB6-742BF13A4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4EB16-8CF6-401A-811C-0D3855EA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F7188-6AAC-4057-8BA4-7109B001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F620F-A7E9-48AE-8719-0A2E8C68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7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8BD7-EE8F-4428-BD84-EBF1FA15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C8C34-D0E8-4D5C-B442-D932ADF4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E51FA-E97A-4761-9DCB-DABDB671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747AD-8AE7-4670-9A70-E6B1F098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B6B2A-C882-4BA6-BC0E-E67B34A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2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05594-650A-4E50-A65E-0E354298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19A51-A23E-455D-AD96-2C2CA54E7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1C51F-2F60-4700-837B-A29DC8EE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A952D-5F87-4860-A423-122ABE0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DABBA-E3E5-41B2-BE5F-8D963006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5C7CF-1269-4951-A756-C8C11AF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16968-678E-424E-9A35-A02E7FDA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3F97FE-7C0A-4DE4-8C3A-E0FB079F3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B0D95-D945-4652-A3E7-8A439261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D79AB-C45F-4778-B2A0-ECCCD82B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5E656-FBB3-42B6-AF56-AAADAE40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9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B2A74-FCA1-484F-8881-F82C7104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0B032-E230-4ECB-8EDF-022BD6DE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73590-1694-42E8-8ABC-ADDBC9DF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48680-3EEE-420E-9E42-795F6BD36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015B62-C161-4077-A340-91E877EE7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5DCF44-379B-4933-9F5F-11AE3B15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8A9A2F-3A00-473A-9823-6AAB4447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E95B7D-CB8E-444B-B0C3-F3837237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08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57B5-A48F-4C4C-86F2-59A6827D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B119BE-DDC1-42CB-A447-BCADECA9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2F992C-EBEC-4BD4-B7B6-42B4B9C1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2C9070-D6E4-45BB-8E97-B1A6039C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4108D-278F-4581-AF3A-D8DC89CD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647AF2-7D19-4786-A16C-5D402AB3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9191B7-05CA-4BE6-9F1B-45F4A241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5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561C-C9D0-4DBB-BA5F-2614C540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E855F-5902-4978-A0A7-ACCEA7E5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88FAF6-55DD-4928-ABC6-DE6EDD61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95BD4-313C-405B-9C9D-8C851179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85572E-4699-49A4-94BE-2B2FBF3F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DB3F1-9037-43C7-8856-38373E00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9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E155C-F30E-4B98-B7F6-8183BF9E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F3047B-55A7-44EA-BC19-CA28D2D15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3E055-739C-450B-B8AF-26C6FE64A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80DCB4-603F-41A0-AF8A-29CA21AC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7E9A6-9997-4456-ADF4-995354CC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3D65C7-2985-4A2D-B78A-140AEC3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6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7F8CF9-6986-4CAD-8369-3106554C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F0534-96F9-4237-B041-4AD736A2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A105-7DF9-4166-ABA6-C0ED02011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E02F4-2D0E-49A0-A267-49275603F595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318DF-CEEC-44D7-A07C-557342214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ABD60-7C6D-451C-B07A-CD472AF66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752AB-7F89-4545-9CE1-0ED9B1E7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1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CE10F6-8CA9-4FA2-837C-CAFA6D87DA73}"/>
              </a:ext>
            </a:extLst>
          </p:cNvPr>
          <p:cNvSpPr/>
          <p:nvPr/>
        </p:nvSpPr>
        <p:spPr>
          <a:xfrm>
            <a:off x="0" y="0"/>
            <a:ext cx="622934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67F16-E6E3-435F-A475-9054325FB43A}"/>
              </a:ext>
            </a:extLst>
          </p:cNvPr>
          <p:cNvSpPr txBox="1"/>
          <p:nvPr/>
        </p:nvSpPr>
        <p:spPr>
          <a:xfrm>
            <a:off x="6846157" y="1694810"/>
            <a:ext cx="249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프로젝트</a:t>
            </a:r>
            <a:r>
              <a:rPr lang="en-US" altLang="ko-KR" sz="1800" dirty="0"/>
              <a:t>_ Green PC</a:t>
            </a:r>
            <a:r>
              <a:rPr lang="ko-KR" altLang="en-US" sz="1800" dirty="0"/>
              <a:t>방</a:t>
            </a:r>
            <a:endParaRPr lang="en-US" altLang="ko-KR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C3237-1C62-4697-B4B9-1F95962272AB}"/>
              </a:ext>
            </a:extLst>
          </p:cNvPr>
          <p:cNvSpPr txBox="1"/>
          <p:nvPr/>
        </p:nvSpPr>
        <p:spPr>
          <a:xfrm>
            <a:off x="6846157" y="2628900"/>
            <a:ext cx="196399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회원 </a:t>
            </a:r>
            <a:r>
              <a:rPr lang="ko-KR" altLang="en-US" sz="1200" dirty="0"/>
              <a:t>영역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5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 smtClean="0"/>
              <a:t>로그인 화면</a:t>
            </a:r>
            <a:endParaRPr lang="en-US" altLang="ko-KR" sz="1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 smtClean="0"/>
              <a:t>로그인 후 화면  </a:t>
            </a:r>
            <a:endParaRPr lang="en-US" altLang="ko-KR" sz="1200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 smtClean="0"/>
              <a:t>상품 주문 화면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미정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8570F-4F75-4360-8012-B7DB7D634139}"/>
              </a:ext>
            </a:extLst>
          </p:cNvPr>
          <p:cNvSpPr txBox="1"/>
          <p:nvPr/>
        </p:nvSpPr>
        <p:spPr>
          <a:xfrm>
            <a:off x="6846157" y="845791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스토리보드 설계서</a:t>
            </a:r>
            <a:endParaRPr lang="en-US" altLang="ko-KR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C3237-1C62-4697-B4B9-1F95962272AB}"/>
              </a:ext>
            </a:extLst>
          </p:cNvPr>
          <p:cNvSpPr txBox="1"/>
          <p:nvPr/>
        </p:nvSpPr>
        <p:spPr>
          <a:xfrm>
            <a:off x="9343892" y="2628900"/>
            <a:ext cx="2638864" cy="2772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관리자 영역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5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매장</a:t>
            </a:r>
            <a:endParaRPr lang="en-US" altLang="ko-KR" sz="1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회원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회원관리</a:t>
            </a:r>
            <a:endParaRPr lang="en-US" altLang="ko-KR" sz="1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매출 </a:t>
            </a:r>
            <a:r>
              <a:rPr lang="en-US" altLang="ko-KR" sz="1200" dirty="0"/>
              <a:t>&gt; </a:t>
            </a:r>
            <a:r>
              <a:rPr lang="ko-KR" altLang="en-US" sz="1200" dirty="0"/>
              <a:t>오늘 내역 </a:t>
            </a:r>
            <a:r>
              <a:rPr lang="en-US" altLang="ko-KR" sz="1200" dirty="0"/>
              <a:t>/ </a:t>
            </a:r>
            <a:r>
              <a:rPr lang="ko-KR" altLang="en-US" sz="1200" dirty="0"/>
              <a:t>월 매출</a:t>
            </a:r>
            <a:r>
              <a:rPr lang="en-US" altLang="ko-KR" sz="1200" dirty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상품 </a:t>
            </a:r>
            <a:r>
              <a:rPr lang="en-US" altLang="ko-KR" sz="1200" dirty="0"/>
              <a:t>&gt; </a:t>
            </a: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주문</a:t>
            </a:r>
            <a:r>
              <a:rPr lang="en-US" altLang="ko-KR" sz="1200" dirty="0"/>
              <a:t>/</a:t>
            </a:r>
            <a:r>
              <a:rPr lang="ko-KR" altLang="en-US" sz="1200" dirty="0"/>
              <a:t>메시지 </a:t>
            </a:r>
            <a:r>
              <a:rPr lang="en-US" altLang="ko-KR" sz="1200" dirty="0"/>
              <a:t>&gt; </a:t>
            </a:r>
            <a:r>
              <a:rPr lang="ko-KR" altLang="en-US" sz="1200" dirty="0"/>
              <a:t>상세내역</a:t>
            </a:r>
            <a:r>
              <a:rPr lang="en-US" altLang="ko-KR" sz="1200" dirty="0"/>
              <a:t>(</a:t>
            </a:r>
            <a:r>
              <a:rPr lang="ko-KR" altLang="en-US" sz="1200" dirty="0"/>
              <a:t>우측</a:t>
            </a:r>
            <a:r>
              <a:rPr lang="en-US" altLang="ko-KR" sz="1200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200" dirty="0"/>
              <a:t>환경설정</a:t>
            </a:r>
            <a:r>
              <a:rPr lang="en-US" altLang="ko-KR" sz="1200" dirty="0"/>
              <a:t>(</a:t>
            </a:r>
            <a:r>
              <a:rPr lang="ko-KR" altLang="en-US" sz="1200" dirty="0"/>
              <a:t>미정</a:t>
            </a:r>
            <a:r>
              <a:rPr lang="en-US" altLang="ko-KR" sz="1200" dirty="0"/>
              <a:t>) (</a:t>
            </a:r>
            <a:r>
              <a:rPr lang="ko-KR" altLang="en-US" sz="1200" dirty="0"/>
              <a:t>우측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22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602432" y="182878"/>
            <a:ext cx="2194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방 </a:t>
            </a:r>
            <a:r>
              <a:rPr lang="en-US" altLang="ko-KR" sz="1200" dirty="0"/>
              <a:t>&gt; </a:t>
            </a:r>
            <a:r>
              <a:rPr lang="ko-KR" altLang="en-US" sz="1200" dirty="0"/>
              <a:t>관리자 </a:t>
            </a:r>
            <a:r>
              <a:rPr lang="en-US" altLang="ko-KR" sz="1200" dirty="0"/>
              <a:t>&gt; </a:t>
            </a:r>
            <a:r>
              <a:rPr lang="ko-KR" altLang="en-US" sz="1200" dirty="0"/>
              <a:t>상품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F0CA2E-0908-4BB2-A1B4-29380E247A12}"/>
              </a:ext>
            </a:extLst>
          </p:cNvPr>
          <p:cNvGrpSpPr/>
          <p:nvPr/>
        </p:nvGrpSpPr>
        <p:grpSpPr>
          <a:xfrm>
            <a:off x="4224338" y="6091532"/>
            <a:ext cx="3743325" cy="419500"/>
            <a:chOff x="3571875" y="6091532"/>
            <a:chExt cx="3743325" cy="4195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A8937A2-081B-4ED2-BD4D-9EDD23BC987A}"/>
                </a:ext>
              </a:extLst>
            </p:cNvPr>
            <p:cNvSpPr/>
            <p:nvPr/>
          </p:nvSpPr>
          <p:spPr>
            <a:xfrm>
              <a:off x="3571875" y="6091532"/>
              <a:ext cx="3743325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62C2C-4690-4F82-A1FA-9F7521C745DE}"/>
                </a:ext>
              </a:extLst>
            </p:cNvPr>
            <p:cNvSpPr txBox="1"/>
            <p:nvPr/>
          </p:nvSpPr>
          <p:spPr>
            <a:xfrm flipH="1">
              <a:off x="3770636" y="6162781"/>
              <a:ext cx="1315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 정보 수정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FFC285-73D7-42BA-9D9F-A68CED7FC499}"/>
                </a:ext>
              </a:extLst>
            </p:cNvPr>
            <p:cNvSpPr txBox="1"/>
            <p:nvPr/>
          </p:nvSpPr>
          <p:spPr>
            <a:xfrm flipH="1">
              <a:off x="5370981" y="6162781"/>
              <a:ext cx="860563" cy="27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 삭제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9CDCB2-53EA-4EE4-BB28-F3C969224B52}"/>
                </a:ext>
              </a:extLst>
            </p:cNvPr>
            <p:cNvSpPr txBox="1"/>
            <p:nvPr/>
          </p:nvSpPr>
          <p:spPr>
            <a:xfrm flipH="1">
              <a:off x="6516057" y="6162783"/>
              <a:ext cx="553192" cy="276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닫기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ABCE56-4837-4D5D-8997-D2E395D1C135}"/>
              </a:ext>
            </a:extLst>
          </p:cNvPr>
          <p:cNvGrpSpPr/>
          <p:nvPr/>
        </p:nvGrpSpPr>
        <p:grpSpPr>
          <a:xfrm>
            <a:off x="10936295" y="666974"/>
            <a:ext cx="913279" cy="419527"/>
            <a:chOff x="10936295" y="666974"/>
            <a:chExt cx="913279" cy="41952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F87E9AF-250F-45B1-BE19-1F8201CF21A6}"/>
                </a:ext>
              </a:extLst>
            </p:cNvPr>
            <p:cNvSpPr/>
            <p:nvPr/>
          </p:nvSpPr>
          <p:spPr>
            <a:xfrm>
              <a:off x="10936295" y="666974"/>
              <a:ext cx="800297" cy="419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332C2-AC10-4858-8EC8-C125360DEF69}"/>
                </a:ext>
              </a:extLst>
            </p:cNvPr>
            <p:cNvSpPr txBox="1"/>
            <p:nvPr/>
          </p:nvSpPr>
          <p:spPr>
            <a:xfrm flipH="1">
              <a:off x="10936295" y="738237"/>
              <a:ext cx="913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로그아웃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C4E6D1-7CDC-4F65-9FA4-8AA469F32CF9}"/>
              </a:ext>
            </a:extLst>
          </p:cNvPr>
          <p:cNvSpPr txBox="1"/>
          <p:nvPr/>
        </p:nvSpPr>
        <p:spPr>
          <a:xfrm>
            <a:off x="431091" y="1277197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상품관리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61B51-11C8-450D-935D-A20B4D106E85}"/>
              </a:ext>
            </a:extLst>
          </p:cNvPr>
          <p:cNvSpPr txBox="1"/>
          <p:nvPr/>
        </p:nvSpPr>
        <p:spPr>
          <a:xfrm>
            <a:off x="11244146" y="1277196"/>
            <a:ext cx="49244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3B5AE6-BB87-48C9-85B3-D5682890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194623"/>
              </p:ext>
            </p:extLst>
          </p:nvPr>
        </p:nvGraphicFramePr>
        <p:xfrm>
          <a:off x="431091" y="1951600"/>
          <a:ext cx="5026734" cy="783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3367">
                  <a:extLst>
                    <a:ext uri="{9D8B030D-6E8A-4147-A177-3AD203B41FA5}">
                      <a16:colId xmlns:a16="http://schemas.microsoft.com/office/drawing/2014/main" val="300139603"/>
                    </a:ext>
                  </a:extLst>
                </a:gridCol>
                <a:gridCol w="2513367">
                  <a:extLst>
                    <a:ext uri="{9D8B030D-6E8A-4147-A177-3AD203B41FA5}">
                      <a16:colId xmlns:a16="http://schemas.microsoft.com/office/drawing/2014/main" val="3365494820"/>
                    </a:ext>
                  </a:extLst>
                </a:gridCol>
              </a:tblGrid>
              <a:tr h="3919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상품코드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</a:rPr>
                        <a:t>1004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774768"/>
                  </a:ext>
                </a:extLst>
              </a:tr>
              <a:tr h="3919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4616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E2F6A30-D771-4B23-BCE9-D1300AA87EE0}"/>
              </a:ext>
            </a:extLst>
          </p:cNvPr>
          <p:cNvSpPr txBox="1"/>
          <p:nvPr/>
        </p:nvSpPr>
        <p:spPr>
          <a:xfrm>
            <a:off x="4965382" y="2874862"/>
            <a:ext cx="49244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084E6F-5C7D-4C11-BD94-6D81699FB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74573"/>
              </p:ext>
            </p:extLst>
          </p:nvPr>
        </p:nvGraphicFramePr>
        <p:xfrm>
          <a:off x="409574" y="4701821"/>
          <a:ext cx="9708870" cy="907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145">
                  <a:extLst>
                    <a:ext uri="{9D8B030D-6E8A-4147-A177-3AD203B41FA5}">
                      <a16:colId xmlns:a16="http://schemas.microsoft.com/office/drawing/2014/main" val="1554980750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1706868637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2516943753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3416824661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592760164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3969439136"/>
                    </a:ext>
                  </a:extLst>
                </a:gridCol>
              </a:tblGrid>
              <a:tr h="463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상품코드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상품명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판매가격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판매수량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총수량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922839"/>
                  </a:ext>
                </a:extLst>
              </a:tr>
              <a:tr h="443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왕뚜껑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2165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1848F3-4EE0-4C4A-B965-481CD18AE927}"/>
              </a:ext>
            </a:extLst>
          </p:cNvPr>
          <p:cNvCxnSpPr>
            <a:cxnSpLocks/>
          </p:cNvCxnSpPr>
          <p:nvPr/>
        </p:nvCxnSpPr>
        <p:spPr>
          <a:xfrm>
            <a:off x="5457825" y="3296769"/>
            <a:ext cx="0" cy="1207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A56C57-2412-443C-AEBB-59A4DAE41B71}"/>
              </a:ext>
            </a:extLst>
          </p:cNvPr>
          <p:cNvSpPr txBox="1"/>
          <p:nvPr/>
        </p:nvSpPr>
        <p:spPr>
          <a:xfrm>
            <a:off x="431090" y="4252382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검색결과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E22AF0B-D8D7-4CC4-B87C-19629A5FEF0F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F5F4618-CA31-4349-8C14-00B5F059EF56}"/>
              </a:ext>
            </a:extLst>
          </p:cNvPr>
          <p:cNvGrpSpPr/>
          <p:nvPr/>
        </p:nvGrpSpPr>
        <p:grpSpPr>
          <a:xfrm>
            <a:off x="10666135" y="1763720"/>
            <a:ext cx="1183439" cy="2740196"/>
            <a:chOff x="10666135" y="1900351"/>
            <a:chExt cx="1183439" cy="274019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BC319C-82F2-4B1B-83E0-BC3281D23A60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0E6CD1E-D11D-4D24-984E-35875B7BD3B0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5837F64-1D1B-417C-B5E8-1659E837203B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673DEC4-FEC1-47F7-ACD3-B29243EAA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7E58513E-185C-47DD-9BC0-42716DE82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74646874-BB11-4BCE-80FF-74F142A2A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29CF131-B3EE-4FD9-AB4B-9FEA18E2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18F848-5F02-4CFD-80AE-E496F074B1AD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BC2ED-D626-41BB-A326-BC395781E64F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0FE7D7-8F29-4090-96F8-4186DDF1D2DB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F86BCBD-118B-447D-B4F6-9574167ED208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080BB7D-51D0-497C-A150-2BE42AB23962}"/>
                </a:ext>
              </a:extLst>
            </p:cNvPr>
            <p:cNvGrpSpPr/>
            <p:nvPr/>
          </p:nvGrpSpPr>
          <p:grpSpPr>
            <a:xfrm>
              <a:off x="409575" y="666974"/>
              <a:ext cx="2733018" cy="419500"/>
              <a:chOff x="409575" y="666974"/>
              <a:chExt cx="2733018" cy="419500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81FE17D5-2689-476E-BEB0-886EE07F6D97}"/>
                  </a:ext>
                </a:extLst>
              </p:cNvPr>
              <p:cNvSpPr/>
              <p:nvPr/>
            </p:nvSpPr>
            <p:spPr>
              <a:xfrm>
                <a:off x="409575" y="666974"/>
                <a:ext cx="2733018" cy="4195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7AFBEF2-C029-4D6A-B822-011AA32C9B59}"/>
                  </a:ext>
                </a:extLst>
              </p:cNvPr>
              <p:cNvSpPr txBox="1"/>
              <p:nvPr/>
            </p:nvSpPr>
            <p:spPr>
              <a:xfrm flipH="1">
                <a:off x="583601" y="738237"/>
                <a:ext cx="4973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매장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1B96B-8E37-4766-885B-A4DC1208ECFB}"/>
                  </a:ext>
                </a:extLst>
              </p:cNvPr>
              <p:cNvSpPr txBox="1"/>
              <p:nvPr/>
            </p:nvSpPr>
            <p:spPr>
              <a:xfrm flipH="1">
                <a:off x="1229181" y="740750"/>
                <a:ext cx="497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회원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8B11EF-4DB8-4604-B6C7-320A202F1F11}"/>
                </a:ext>
              </a:extLst>
            </p:cNvPr>
            <p:cNvSpPr txBox="1"/>
            <p:nvPr/>
          </p:nvSpPr>
          <p:spPr>
            <a:xfrm flipH="1">
              <a:off x="2580397" y="735414"/>
              <a:ext cx="497361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F0A9D3B-EDC8-42CC-B153-09F7038AA58C}"/>
                </a:ext>
              </a:extLst>
            </p:cNvPr>
            <p:cNvSpPr txBox="1"/>
            <p:nvPr/>
          </p:nvSpPr>
          <p:spPr>
            <a:xfrm flipH="1">
              <a:off x="1904789" y="738237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6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240812" y="182878"/>
            <a:ext cx="2558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주문 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메세지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1E72C-A7D8-465C-8832-295FBB4E315D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B2745-ACD1-4A84-8358-D6C7CB43AC57}"/>
              </a:ext>
            </a:extLst>
          </p:cNvPr>
          <p:cNvSpPr/>
          <p:nvPr/>
        </p:nvSpPr>
        <p:spPr>
          <a:xfrm>
            <a:off x="409575" y="666974"/>
            <a:ext cx="2733018" cy="4195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9863-A007-40BD-A924-E644960C6D32}"/>
              </a:ext>
            </a:extLst>
          </p:cNvPr>
          <p:cNvSpPr txBox="1"/>
          <p:nvPr/>
        </p:nvSpPr>
        <p:spPr>
          <a:xfrm flipH="1">
            <a:off x="583601" y="738237"/>
            <a:ext cx="497359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99857-A4CC-4832-943E-14035D3612F0}"/>
              </a:ext>
            </a:extLst>
          </p:cNvPr>
          <p:cNvSpPr txBox="1"/>
          <p:nvPr/>
        </p:nvSpPr>
        <p:spPr>
          <a:xfrm flipH="1">
            <a:off x="1269201" y="748637"/>
            <a:ext cx="4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4985D-9DE1-41B3-9EC1-30E575EA5C43}"/>
              </a:ext>
            </a:extLst>
          </p:cNvPr>
          <p:cNvSpPr txBox="1"/>
          <p:nvPr/>
        </p:nvSpPr>
        <p:spPr>
          <a:xfrm flipH="1">
            <a:off x="1904789" y="738237"/>
            <a:ext cx="49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01086-2DDE-4479-9618-ECB4B52F3574}"/>
              </a:ext>
            </a:extLst>
          </p:cNvPr>
          <p:cNvSpPr txBox="1"/>
          <p:nvPr/>
        </p:nvSpPr>
        <p:spPr>
          <a:xfrm flipH="1">
            <a:off x="2540378" y="738237"/>
            <a:ext cx="497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03050B-52E6-4320-8B6D-23848649763C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D2D7F-B932-493A-9886-525021BA5F5B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71C2F-4051-4E61-A8F7-0417137D23CD}"/>
              </a:ext>
            </a:extLst>
          </p:cNvPr>
          <p:cNvSpPr txBox="1"/>
          <p:nvPr/>
        </p:nvSpPr>
        <p:spPr>
          <a:xfrm>
            <a:off x="431091" y="1277197"/>
            <a:ext cx="85472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주문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9FB9B-25EA-4129-962F-6BA11A14E6BE}"/>
              </a:ext>
            </a:extLst>
          </p:cNvPr>
          <p:cNvSpPr txBox="1"/>
          <p:nvPr/>
        </p:nvSpPr>
        <p:spPr>
          <a:xfrm>
            <a:off x="11244146" y="1277197"/>
            <a:ext cx="49244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56D6EA-8EEE-4E10-9F8A-6E77B79030E3}"/>
              </a:ext>
            </a:extLst>
          </p:cNvPr>
          <p:cNvGrpSpPr/>
          <p:nvPr/>
        </p:nvGrpSpPr>
        <p:grpSpPr>
          <a:xfrm>
            <a:off x="10666135" y="1900351"/>
            <a:ext cx="1183439" cy="2740196"/>
            <a:chOff x="10666135" y="1900351"/>
            <a:chExt cx="1183439" cy="27401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AA9E18-55D4-4633-A6D2-5CC63A600B69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CC9C5A3-CAD6-4EA7-B8DF-7031F545C32F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5C92836-4E7A-47DA-AC1D-DD2C6C643250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0EABF4C5-4734-407A-90EA-E15BA2ACE4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72B98A2-C119-45E1-9F0E-B5CFC1555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EBB19D3-9298-4852-BBE6-03C65FF80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1D11B31-09A2-4E81-BE0F-F02C6C69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8E52FE-157C-4E66-85EC-9EC090FADBAA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36D98-523F-462F-9636-1C08FB32AABD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4C713A-E312-4A6D-9F32-68A80DC9F223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F44E1E-EB2A-474A-A6AF-0391B1315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0579" y="2091331"/>
            <a:ext cx="200106" cy="2017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53E2DB-6A9D-48FF-877C-E49EF1B82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050" y="2918600"/>
            <a:ext cx="200106" cy="201746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3D23E66-C717-406B-A6D9-A8B75516A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20897"/>
              </p:ext>
            </p:extLst>
          </p:nvPr>
        </p:nvGraphicFramePr>
        <p:xfrm>
          <a:off x="431089" y="1900350"/>
          <a:ext cx="9502620" cy="3378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5655">
                  <a:extLst>
                    <a:ext uri="{9D8B030D-6E8A-4147-A177-3AD203B41FA5}">
                      <a16:colId xmlns:a16="http://schemas.microsoft.com/office/drawing/2014/main" val="1290528906"/>
                    </a:ext>
                  </a:extLst>
                </a:gridCol>
                <a:gridCol w="2375655">
                  <a:extLst>
                    <a:ext uri="{9D8B030D-6E8A-4147-A177-3AD203B41FA5}">
                      <a16:colId xmlns:a16="http://schemas.microsoft.com/office/drawing/2014/main" val="3883089578"/>
                    </a:ext>
                  </a:extLst>
                </a:gridCol>
                <a:gridCol w="2375655">
                  <a:extLst>
                    <a:ext uri="{9D8B030D-6E8A-4147-A177-3AD203B41FA5}">
                      <a16:colId xmlns:a16="http://schemas.microsoft.com/office/drawing/2014/main" val="2536901754"/>
                    </a:ext>
                  </a:extLst>
                </a:gridCol>
                <a:gridCol w="2375655">
                  <a:extLst>
                    <a:ext uri="{9D8B030D-6E8A-4147-A177-3AD203B41FA5}">
                      <a16:colId xmlns:a16="http://schemas.microsoft.com/office/drawing/2014/main" val="751885043"/>
                    </a:ext>
                  </a:extLst>
                </a:gridCol>
              </a:tblGrid>
              <a:tr h="524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PC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번호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주문내역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판매금액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주문 처리현황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39233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왕뚜껑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준비중      처리완료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66487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아메리카노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준비중      처리완료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683543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떡볶이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준비중      처리완료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879679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12363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582625"/>
                  </a:ext>
                </a:extLst>
              </a:tr>
              <a:tr h="475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76015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15A3F35-65D0-45CF-84C9-802FD5E1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936" y="2579452"/>
            <a:ext cx="174697" cy="1740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08E7C9-57A4-4F0F-A47E-E29290A36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253" y="3053973"/>
            <a:ext cx="174697" cy="1740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36AE0CC-5061-4853-9290-48A73AE32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545" y="3529955"/>
            <a:ext cx="174697" cy="1740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7BF816-A360-42D4-920B-2A55E1A356C8}"/>
              </a:ext>
            </a:extLst>
          </p:cNvPr>
          <p:cNvSpPr/>
          <p:nvPr/>
        </p:nvSpPr>
        <p:spPr>
          <a:xfrm>
            <a:off x="7886701" y="2594654"/>
            <a:ext cx="135082" cy="1485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777EE83-BEA1-45FA-AB75-B6F82D4D885F}"/>
              </a:ext>
            </a:extLst>
          </p:cNvPr>
          <p:cNvSpPr/>
          <p:nvPr/>
        </p:nvSpPr>
        <p:spPr>
          <a:xfrm>
            <a:off x="8652743" y="3525584"/>
            <a:ext cx="135082" cy="1485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9CFB36-116A-4C2B-803D-7BF51F58F450}"/>
              </a:ext>
            </a:extLst>
          </p:cNvPr>
          <p:cNvSpPr/>
          <p:nvPr/>
        </p:nvSpPr>
        <p:spPr>
          <a:xfrm>
            <a:off x="7877274" y="3073922"/>
            <a:ext cx="135082" cy="1485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240812" y="182878"/>
            <a:ext cx="2558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주문 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메세지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51E72C-A7D8-465C-8832-295FBB4E315D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9B2745-ACD1-4A84-8358-D6C7CB43AC57}"/>
              </a:ext>
            </a:extLst>
          </p:cNvPr>
          <p:cNvSpPr/>
          <p:nvPr/>
        </p:nvSpPr>
        <p:spPr>
          <a:xfrm>
            <a:off x="409575" y="666974"/>
            <a:ext cx="2733018" cy="4195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9863-A007-40BD-A924-E644960C6D32}"/>
              </a:ext>
            </a:extLst>
          </p:cNvPr>
          <p:cNvSpPr txBox="1"/>
          <p:nvPr/>
        </p:nvSpPr>
        <p:spPr>
          <a:xfrm flipH="1">
            <a:off x="583601" y="738237"/>
            <a:ext cx="497359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99857-A4CC-4832-943E-14035D3612F0}"/>
              </a:ext>
            </a:extLst>
          </p:cNvPr>
          <p:cNvSpPr txBox="1"/>
          <p:nvPr/>
        </p:nvSpPr>
        <p:spPr>
          <a:xfrm flipH="1">
            <a:off x="1269201" y="748637"/>
            <a:ext cx="4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4985D-9DE1-41B3-9EC1-30E575EA5C43}"/>
              </a:ext>
            </a:extLst>
          </p:cNvPr>
          <p:cNvSpPr txBox="1"/>
          <p:nvPr/>
        </p:nvSpPr>
        <p:spPr>
          <a:xfrm flipH="1">
            <a:off x="1904789" y="738237"/>
            <a:ext cx="49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01086-2DDE-4479-9618-ECB4B52F3574}"/>
              </a:ext>
            </a:extLst>
          </p:cNvPr>
          <p:cNvSpPr txBox="1"/>
          <p:nvPr/>
        </p:nvSpPr>
        <p:spPr>
          <a:xfrm flipH="1">
            <a:off x="2540378" y="738237"/>
            <a:ext cx="497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03050B-52E6-4320-8B6D-23848649763C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D2D7F-B932-493A-9886-525021BA5F5B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71C2F-4051-4E61-A8F7-0417137D23CD}"/>
              </a:ext>
            </a:extLst>
          </p:cNvPr>
          <p:cNvSpPr txBox="1"/>
          <p:nvPr/>
        </p:nvSpPr>
        <p:spPr>
          <a:xfrm>
            <a:off x="431091" y="1277197"/>
            <a:ext cx="64633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메세지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9FB9B-25EA-4129-962F-6BA11A14E6BE}"/>
              </a:ext>
            </a:extLst>
          </p:cNvPr>
          <p:cNvSpPr txBox="1"/>
          <p:nvPr/>
        </p:nvSpPr>
        <p:spPr>
          <a:xfrm>
            <a:off x="11244146" y="1277197"/>
            <a:ext cx="49244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56D6EA-8EEE-4E10-9F8A-6E77B79030E3}"/>
              </a:ext>
            </a:extLst>
          </p:cNvPr>
          <p:cNvGrpSpPr/>
          <p:nvPr/>
        </p:nvGrpSpPr>
        <p:grpSpPr>
          <a:xfrm>
            <a:off x="10666135" y="1900351"/>
            <a:ext cx="1183439" cy="2740196"/>
            <a:chOff x="10666135" y="1900351"/>
            <a:chExt cx="1183439" cy="27401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AA9E18-55D4-4633-A6D2-5CC63A600B69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CC9C5A3-CAD6-4EA7-B8DF-7031F545C32F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5C92836-4E7A-47DA-AC1D-DD2C6C643250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0EABF4C5-4734-407A-90EA-E15BA2ACE4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72B98A2-C119-45E1-9F0E-B5CFC1555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EBB19D3-9298-4852-BBE6-03C65FF80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1D11B31-09A2-4E81-BE0F-F02C6C697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8E52FE-157C-4E66-85EC-9EC090FADBAA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36D98-523F-462F-9636-1C08FB32AABD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4C713A-E312-4A6D-9F32-68A80DC9F223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F44E1E-EB2A-474A-A6AF-0391B1315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0579" y="2091331"/>
            <a:ext cx="200106" cy="2017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53E2DB-6A9D-48FF-877C-E49EF1B82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050" y="2918600"/>
            <a:ext cx="200106" cy="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542032" y="182878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환경설정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817306-E4A2-49C3-9DD3-97B1B84119B2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FD8FEC-8882-4C50-9332-8CE9E3A0B70E}"/>
              </a:ext>
            </a:extLst>
          </p:cNvPr>
          <p:cNvSpPr/>
          <p:nvPr/>
        </p:nvSpPr>
        <p:spPr>
          <a:xfrm>
            <a:off x="409575" y="666974"/>
            <a:ext cx="2733018" cy="4195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73D17-3E3E-4D9E-A64D-DAC61837FF6B}"/>
              </a:ext>
            </a:extLst>
          </p:cNvPr>
          <p:cNvSpPr txBox="1"/>
          <p:nvPr/>
        </p:nvSpPr>
        <p:spPr>
          <a:xfrm flipH="1">
            <a:off x="583601" y="738237"/>
            <a:ext cx="497359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F0400-88AA-4605-9988-4687DC0A2DF7}"/>
              </a:ext>
            </a:extLst>
          </p:cNvPr>
          <p:cNvSpPr txBox="1"/>
          <p:nvPr/>
        </p:nvSpPr>
        <p:spPr>
          <a:xfrm flipH="1">
            <a:off x="1269201" y="748637"/>
            <a:ext cx="4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FB325-E4E8-4A7C-A992-4ED03C62DFAE}"/>
              </a:ext>
            </a:extLst>
          </p:cNvPr>
          <p:cNvSpPr txBox="1"/>
          <p:nvPr/>
        </p:nvSpPr>
        <p:spPr>
          <a:xfrm flipH="1">
            <a:off x="1904789" y="738237"/>
            <a:ext cx="49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2DE5D-4CAB-4E97-B9D1-43092708D51A}"/>
              </a:ext>
            </a:extLst>
          </p:cNvPr>
          <p:cNvSpPr txBox="1"/>
          <p:nvPr/>
        </p:nvSpPr>
        <p:spPr>
          <a:xfrm flipH="1">
            <a:off x="2540378" y="738237"/>
            <a:ext cx="497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23F34D-A4C2-4AB4-B96D-23A0BEFCB7D3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5EC1-AE40-4F86-B8F5-BFCF7729ED2C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2EEEB-4FBF-467C-951D-87697DD08F29}"/>
              </a:ext>
            </a:extLst>
          </p:cNvPr>
          <p:cNvSpPr txBox="1"/>
          <p:nvPr/>
        </p:nvSpPr>
        <p:spPr>
          <a:xfrm>
            <a:off x="431091" y="1277197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환경설정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C1C24-58CF-4568-914A-E021C3526293}"/>
              </a:ext>
            </a:extLst>
          </p:cNvPr>
          <p:cNvSpPr txBox="1"/>
          <p:nvPr/>
        </p:nvSpPr>
        <p:spPr>
          <a:xfrm>
            <a:off x="11244146" y="1277197"/>
            <a:ext cx="49244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8A074B-858C-44E4-BC3F-768C69E7BD5E}"/>
              </a:ext>
            </a:extLst>
          </p:cNvPr>
          <p:cNvGrpSpPr/>
          <p:nvPr/>
        </p:nvGrpSpPr>
        <p:grpSpPr>
          <a:xfrm>
            <a:off x="10666135" y="1900351"/>
            <a:ext cx="1183439" cy="2740196"/>
            <a:chOff x="10666135" y="1900351"/>
            <a:chExt cx="1183439" cy="274019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F266BC-FE04-48BC-8DD0-9596EE4CDD7A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A5A09C-7EA5-4995-ABD1-19F048CB9775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076C0E2-FD58-451F-9726-21CF08950FBC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FF7E58A-A6F8-4F6F-AA61-625FD82E5D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DCE4855A-59FC-443D-9DF4-B447B4260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6254491-AEC0-49F8-8283-862ADC6A0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37DC0CC-725F-432E-9F86-B83BFD2B0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B48939-EB29-49AC-B5B9-0E51F83FB457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621D0E-F286-444B-A337-07CCF2F313CA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59A38E-89E7-4D0F-AA84-5901BE2B9C94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1038DEF-1499-449B-A5D4-2F5DDA407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0579" y="2091331"/>
            <a:ext cx="200106" cy="2017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8C2AA2-8857-4DF5-BAA7-9AED27B91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050" y="2918600"/>
            <a:ext cx="200106" cy="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" y="0"/>
            <a:ext cx="12180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B4DECC-2292-4A9F-8A6F-64D582FDBBCF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602431" y="182878"/>
            <a:ext cx="2194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방 </a:t>
            </a:r>
            <a:r>
              <a:rPr lang="en-US" altLang="ko-KR" sz="1200" dirty="0"/>
              <a:t>&gt; </a:t>
            </a:r>
            <a:r>
              <a:rPr lang="ko-KR" altLang="en-US" sz="1200" dirty="0"/>
              <a:t>관리자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D44E707-1E2F-46DB-B2C8-957736CE15B0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A8937A2-081B-4ED2-BD4D-9EDD23BC987A}"/>
                </a:ext>
              </a:extLst>
            </p:cNvPr>
            <p:cNvSpPr/>
            <p:nvPr/>
          </p:nvSpPr>
          <p:spPr>
            <a:xfrm>
              <a:off x="409575" y="666974"/>
              <a:ext cx="2733018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4E2EA4-2339-476D-9D19-BBA2DBDB150C}"/>
                </a:ext>
              </a:extLst>
            </p:cNvPr>
            <p:cNvSpPr txBox="1"/>
            <p:nvPr/>
          </p:nvSpPr>
          <p:spPr>
            <a:xfrm flipH="1">
              <a:off x="583601" y="738237"/>
              <a:ext cx="49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C79E1B-23B8-496C-8679-966AF0054485}"/>
                </a:ext>
              </a:extLst>
            </p:cNvPr>
            <p:cNvSpPr txBox="1"/>
            <p:nvPr/>
          </p:nvSpPr>
          <p:spPr>
            <a:xfrm flipH="1">
              <a:off x="1269201" y="738237"/>
              <a:ext cx="497359" cy="276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62C2C-4690-4F82-A1FA-9F7521C745DE}"/>
                </a:ext>
              </a:extLst>
            </p:cNvPr>
            <p:cNvSpPr txBox="1"/>
            <p:nvPr/>
          </p:nvSpPr>
          <p:spPr>
            <a:xfrm flipH="1">
              <a:off x="1904789" y="738237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C1165A-2AB2-41A2-8CCA-9C79003C85D0}"/>
                </a:ext>
              </a:extLst>
            </p:cNvPr>
            <p:cNvSpPr txBox="1"/>
            <p:nvPr/>
          </p:nvSpPr>
          <p:spPr>
            <a:xfrm flipH="1">
              <a:off x="2540378" y="738237"/>
              <a:ext cx="497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87E9AF-250F-45B1-BE19-1F8201CF21A6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7332C2-AC10-4858-8EC8-C125360DEF69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C4E6D1-7CDC-4F65-9FA4-8AA469F32CF9}"/>
              </a:ext>
            </a:extLst>
          </p:cNvPr>
          <p:cNvSpPr txBox="1"/>
          <p:nvPr/>
        </p:nvSpPr>
        <p:spPr>
          <a:xfrm>
            <a:off x="431091" y="1277197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61B51-11C8-450D-935D-A20B4D106E85}"/>
              </a:ext>
            </a:extLst>
          </p:cNvPr>
          <p:cNvSpPr txBox="1"/>
          <p:nvPr/>
        </p:nvSpPr>
        <p:spPr>
          <a:xfrm>
            <a:off x="11244146" y="1277197"/>
            <a:ext cx="49244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E61CE08-DB22-4D7E-8FFE-FFB9BE2B9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16073"/>
              </p:ext>
            </p:extLst>
          </p:nvPr>
        </p:nvGraphicFramePr>
        <p:xfrm>
          <a:off x="409574" y="1900351"/>
          <a:ext cx="9711170" cy="3758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310">
                  <a:extLst>
                    <a:ext uri="{9D8B030D-6E8A-4147-A177-3AD203B41FA5}">
                      <a16:colId xmlns:a16="http://schemas.microsoft.com/office/drawing/2014/main" val="2411203564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2769702541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2205881714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3704731449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378090351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2246124509"/>
                    </a:ext>
                  </a:extLst>
                </a:gridCol>
                <a:gridCol w="1387310">
                  <a:extLst>
                    <a:ext uri="{9D8B030D-6E8A-4147-A177-3AD203B41FA5}">
                      <a16:colId xmlns:a16="http://schemas.microsoft.com/office/drawing/2014/main" val="825680027"/>
                    </a:ext>
                  </a:extLst>
                </a:gridCol>
              </a:tblGrid>
              <a:tr h="434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번호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등급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등록일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최종사용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마일리지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92441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홍길동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특별회원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2019.03.01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2021.04.15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84799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변사또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2020.10.07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2021.03.31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677425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춘향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spring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2021.02.03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2021.04.01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37921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039188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98367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49908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94169"/>
                  </a:ext>
                </a:extLst>
              </a:tr>
              <a:tr h="415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05288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C290D7-B69D-404D-86A0-0985D9F53305}"/>
              </a:ext>
            </a:extLst>
          </p:cNvPr>
          <p:cNvGrpSpPr/>
          <p:nvPr/>
        </p:nvGrpSpPr>
        <p:grpSpPr>
          <a:xfrm>
            <a:off x="10666135" y="1900351"/>
            <a:ext cx="1183439" cy="2740196"/>
            <a:chOff x="10666135" y="1900351"/>
            <a:chExt cx="1183439" cy="274019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3EC24A0-8DE0-445B-87B9-9B2F35221F69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FFBD645-5AA0-4821-8083-E2078B540086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9DAD439-8464-416F-876A-19B13C2369B6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097A5E23-6507-45E2-A600-BEE5E7BFDE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AF0DDFF-6633-42FB-BA42-22DE06CA9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85009BF-C59D-43AA-9F44-CF7B90069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60DBFDE-B797-42F3-9A6C-79ECFA5DA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CF3E34-9263-44CE-A284-A3043F1D9F39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4324F5-280E-46D7-B15A-8904B1C24F46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DAD4C5-E6E0-44CF-BE50-B1A383137270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9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602432" y="182878"/>
            <a:ext cx="2194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Green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방 </a:t>
            </a:r>
            <a:r>
              <a:rPr lang="en-US" altLang="ko-KR" sz="1200" dirty="0"/>
              <a:t>&gt; </a:t>
            </a:r>
            <a:r>
              <a:rPr lang="ko-KR" altLang="en-US" sz="1200" dirty="0"/>
              <a:t>관리자 </a:t>
            </a:r>
            <a:r>
              <a:rPr lang="en-US" altLang="ko-KR" sz="1200" dirty="0"/>
              <a:t>&gt; </a:t>
            </a:r>
            <a:r>
              <a:rPr lang="ko-KR" altLang="en-US" sz="1200" dirty="0"/>
              <a:t>회원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869132-5F8D-4DAE-B45E-FDF60BCE9C5E}"/>
              </a:ext>
            </a:extLst>
          </p:cNvPr>
          <p:cNvGrpSpPr/>
          <p:nvPr/>
        </p:nvGrpSpPr>
        <p:grpSpPr>
          <a:xfrm>
            <a:off x="3571875" y="6091532"/>
            <a:ext cx="5048250" cy="419500"/>
            <a:chOff x="3571875" y="5954899"/>
            <a:chExt cx="5048250" cy="4195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A8937A2-081B-4ED2-BD4D-9EDD23BC987A}"/>
                </a:ext>
              </a:extLst>
            </p:cNvPr>
            <p:cNvSpPr/>
            <p:nvPr/>
          </p:nvSpPr>
          <p:spPr>
            <a:xfrm>
              <a:off x="3571875" y="5954899"/>
              <a:ext cx="5048250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4E2EA4-2339-476D-9D19-BBA2DBDB150C}"/>
                </a:ext>
              </a:extLst>
            </p:cNvPr>
            <p:cNvSpPr txBox="1"/>
            <p:nvPr/>
          </p:nvSpPr>
          <p:spPr>
            <a:xfrm flipH="1">
              <a:off x="3745900" y="6026162"/>
              <a:ext cx="1182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마일리지 변경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062C2C-4690-4F82-A1FA-9F7521C745DE}"/>
                </a:ext>
              </a:extLst>
            </p:cNvPr>
            <p:cNvSpPr txBox="1"/>
            <p:nvPr/>
          </p:nvSpPr>
          <p:spPr>
            <a:xfrm flipH="1">
              <a:off x="5133552" y="6026148"/>
              <a:ext cx="1271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회원정보 수정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FFC285-73D7-42BA-9D9F-A68CED7FC499}"/>
                </a:ext>
              </a:extLst>
            </p:cNvPr>
            <p:cNvSpPr txBox="1"/>
            <p:nvPr/>
          </p:nvSpPr>
          <p:spPr>
            <a:xfrm flipH="1">
              <a:off x="6609427" y="6026148"/>
              <a:ext cx="1117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 삭제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9CDCB2-53EA-4EE4-BB28-F3C969224B52}"/>
                </a:ext>
              </a:extLst>
            </p:cNvPr>
            <p:cNvSpPr txBox="1"/>
            <p:nvPr/>
          </p:nvSpPr>
          <p:spPr>
            <a:xfrm flipH="1">
              <a:off x="7932075" y="6026149"/>
              <a:ext cx="494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닫기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ABCE56-4837-4D5D-8997-D2E395D1C135}"/>
              </a:ext>
            </a:extLst>
          </p:cNvPr>
          <p:cNvGrpSpPr/>
          <p:nvPr/>
        </p:nvGrpSpPr>
        <p:grpSpPr>
          <a:xfrm>
            <a:off x="10936295" y="666974"/>
            <a:ext cx="913279" cy="419527"/>
            <a:chOff x="10936295" y="666974"/>
            <a:chExt cx="913279" cy="41952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F87E9AF-250F-45B1-BE19-1F8201CF21A6}"/>
                </a:ext>
              </a:extLst>
            </p:cNvPr>
            <p:cNvSpPr/>
            <p:nvPr/>
          </p:nvSpPr>
          <p:spPr>
            <a:xfrm>
              <a:off x="10936295" y="666974"/>
              <a:ext cx="800297" cy="4195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332C2-AC10-4858-8EC8-C125360DEF69}"/>
                </a:ext>
              </a:extLst>
            </p:cNvPr>
            <p:cNvSpPr txBox="1"/>
            <p:nvPr/>
          </p:nvSpPr>
          <p:spPr>
            <a:xfrm flipH="1">
              <a:off x="10936295" y="738237"/>
              <a:ext cx="913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로그아웃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C4E6D1-7CDC-4F65-9FA4-8AA469F32CF9}"/>
              </a:ext>
            </a:extLst>
          </p:cNvPr>
          <p:cNvSpPr txBox="1"/>
          <p:nvPr/>
        </p:nvSpPr>
        <p:spPr>
          <a:xfrm>
            <a:off x="431091" y="1277197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61B51-11C8-450D-935D-A20B4D106E85}"/>
              </a:ext>
            </a:extLst>
          </p:cNvPr>
          <p:cNvSpPr txBox="1"/>
          <p:nvPr/>
        </p:nvSpPr>
        <p:spPr>
          <a:xfrm>
            <a:off x="11244146" y="1277196"/>
            <a:ext cx="49244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3B5AE6-BB87-48C9-85B3-D5682890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875436"/>
              </p:ext>
            </p:extLst>
          </p:nvPr>
        </p:nvGraphicFramePr>
        <p:xfrm>
          <a:off x="431091" y="1951600"/>
          <a:ext cx="5026734" cy="117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3367">
                  <a:extLst>
                    <a:ext uri="{9D8B030D-6E8A-4147-A177-3AD203B41FA5}">
                      <a16:colId xmlns:a16="http://schemas.microsoft.com/office/drawing/2014/main" val="300139603"/>
                    </a:ext>
                  </a:extLst>
                </a:gridCol>
                <a:gridCol w="2513367">
                  <a:extLst>
                    <a:ext uri="{9D8B030D-6E8A-4147-A177-3AD203B41FA5}">
                      <a16:colId xmlns:a16="http://schemas.microsoft.com/office/drawing/2014/main" val="3365494820"/>
                    </a:ext>
                  </a:extLst>
                </a:gridCol>
              </a:tblGrid>
              <a:tr h="3919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회원번호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774768"/>
                  </a:ext>
                </a:extLst>
              </a:tr>
              <a:tr h="3919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461671"/>
                  </a:ext>
                </a:extLst>
              </a:tr>
              <a:tr h="3919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이름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홍길동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2054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E2F6A30-D771-4B23-BCE9-D1300AA87EE0}"/>
              </a:ext>
            </a:extLst>
          </p:cNvPr>
          <p:cNvSpPr txBox="1"/>
          <p:nvPr/>
        </p:nvSpPr>
        <p:spPr>
          <a:xfrm>
            <a:off x="4965382" y="3290500"/>
            <a:ext cx="49244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084E6F-5C7D-4C11-BD94-6D81699FB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53985"/>
              </p:ext>
            </p:extLst>
          </p:nvPr>
        </p:nvGraphicFramePr>
        <p:xfrm>
          <a:off x="409574" y="4701821"/>
          <a:ext cx="11327015" cy="907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145">
                  <a:extLst>
                    <a:ext uri="{9D8B030D-6E8A-4147-A177-3AD203B41FA5}">
                      <a16:colId xmlns:a16="http://schemas.microsoft.com/office/drawing/2014/main" val="1554980750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1706868637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2516943753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3416824661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592760164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3969439136"/>
                    </a:ext>
                  </a:extLst>
                </a:gridCol>
                <a:gridCol w="1618145">
                  <a:extLst>
                    <a:ext uri="{9D8B030D-6E8A-4147-A177-3AD203B41FA5}">
                      <a16:colId xmlns:a16="http://schemas.microsoft.com/office/drawing/2014/main" val="2558479679"/>
                    </a:ext>
                  </a:extLst>
                </a:gridCol>
              </a:tblGrid>
              <a:tr h="463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번호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등급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등록일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최종사용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마일리지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922839"/>
                  </a:ext>
                </a:extLst>
              </a:tr>
              <a:tr h="443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0001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홍길동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특별회원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2019.03.01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2021.04.15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2165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1848F3-4EE0-4C4A-B965-481CD18AE927}"/>
              </a:ext>
            </a:extLst>
          </p:cNvPr>
          <p:cNvCxnSpPr>
            <a:cxnSpLocks/>
          </p:cNvCxnSpPr>
          <p:nvPr/>
        </p:nvCxnSpPr>
        <p:spPr>
          <a:xfrm>
            <a:off x="5457825" y="3784209"/>
            <a:ext cx="0" cy="71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A56C57-2412-443C-AEBB-59A4DAE41B71}"/>
              </a:ext>
            </a:extLst>
          </p:cNvPr>
          <p:cNvSpPr txBox="1"/>
          <p:nvPr/>
        </p:nvSpPr>
        <p:spPr>
          <a:xfrm>
            <a:off x="431090" y="4252382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검색결과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E22AF0B-D8D7-4CC4-B87C-19629A5FEF0F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6B502D-5E67-476F-A8FD-8FAC820675B5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AB0FF16-A461-4091-8CE8-0869C08998A4}"/>
                </a:ext>
              </a:extLst>
            </p:cNvPr>
            <p:cNvSpPr/>
            <p:nvPr/>
          </p:nvSpPr>
          <p:spPr>
            <a:xfrm>
              <a:off x="409575" y="666974"/>
              <a:ext cx="2733018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276B99-501F-48AF-AE2A-D0063858C158}"/>
                </a:ext>
              </a:extLst>
            </p:cNvPr>
            <p:cNvSpPr txBox="1"/>
            <p:nvPr/>
          </p:nvSpPr>
          <p:spPr>
            <a:xfrm flipH="1">
              <a:off x="583601" y="738237"/>
              <a:ext cx="49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9AAB22-5B91-44C1-B6DA-2ED47CA145C3}"/>
                </a:ext>
              </a:extLst>
            </p:cNvPr>
            <p:cNvSpPr txBox="1"/>
            <p:nvPr/>
          </p:nvSpPr>
          <p:spPr>
            <a:xfrm flipH="1">
              <a:off x="1269201" y="738237"/>
              <a:ext cx="497359" cy="276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B46DC4-AB00-4F14-9A18-D278682FACB9}"/>
                </a:ext>
              </a:extLst>
            </p:cNvPr>
            <p:cNvSpPr txBox="1"/>
            <p:nvPr/>
          </p:nvSpPr>
          <p:spPr>
            <a:xfrm flipH="1">
              <a:off x="1904789" y="738237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D4BE3B-EF31-43D4-B66A-5355991AB33A}"/>
                </a:ext>
              </a:extLst>
            </p:cNvPr>
            <p:cNvSpPr txBox="1"/>
            <p:nvPr/>
          </p:nvSpPr>
          <p:spPr>
            <a:xfrm flipH="1">
              <a:off x="2540378" y="738237"/>
              <a:ext cx="497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F5F4618-CA31-4349-8C14-00B5F059EF56}"/>
              </a:ext>
            </a:extLst>
          </p:cNvPr>
          <p:cNvGrpSpPr/>
          <p:nvPr/>
        </p:nvGrpSpPr>
        <p:grpSpPr>
          <a:xfrm>
            <a:off x="10666135" y="1763720"/>
            <a:ext cx="1183439" cy="2740196"/>
            <a:chOff x="10666135" y="1900351"/>
            <a:chExt cx="1183439" cy="274019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ABC319C-82F2-4B1B-83E0-BC3281D23A60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0E6CD1E-D11D-4D24-984E-35875B7BD3B0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5837F64-1D1B-417C-B5E8-1659E837203B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673DEC4-FEC1-47F7-ACD3-B29243EAA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7E58513E-185C-47DD-9BC0-42716DE82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74646874-BB11-4BCE-80FF-74F142A2A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29CF131-B3EE-4FD9-AB4B-9FEA18E2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18F848-5F02-4CFD-80AE-E496F074B1AD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BC2ED-D626-41BB-A326-BC395781E64F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0FE7D7-8F29-4090-96F8-4186DDF1D2DB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810973" y="182878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매출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89B70-13BF-438E-841F-C51EEB9DB99B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D525D-59E0-4398-B381-4CB07D6652AD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C5D55-7A9A-4EB2-99C2-A21EDD5CDFC4}"/>
              </a:ext>
            </a:extLst>
          </p:cNvPr>
          <p:cNvSpPr txBox="1"/>
          <p:nvPr/>
        </p:nvSpPr>
        <p:spPr>
          <a:xfrm>
            <a:off x="431091" y="1277197"/>
            <a:ext cx="85472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오늘 내역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D699E-5B50-4D68-A095-DE71B3219443}"/>
              </a:ext>
            </a:extLst>
          </p:cNvPr>
          <p:cNvSpPr txBox="1"/>
          <p:nvPr/>
        </p:nvSpPr>
        <p:spPr>
          <a:xfrm>
            <a:off x="1458106" y="1277196"/>
            <a:ext cx="70083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월 매출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FF2AAED-270E-46FA-BB3D-26BDD87C1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42525"/>
              </p:ext>
            </p:extLst>
          </p:nvPr>
        </p:nvGraphicFramePr>
        <p:xfrm>
          <a:off x="3040462" y="1900350"/>
          <a:ext cx="7346731" cy="3839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533">
                  <a:extLst>
                    <a:ext uri="{9D8B030D-6E8A-4147-A177-3AD203B41FA5}">
                      <a16:colId xmlns:a16="http://schemas.microsoft.com/office/drawing/2014/main" val="3008509613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3658192160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3159304022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1167132272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556136956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3934253322"/>
                    </a:ext>
                  </a:extLst>
                </a:gridCol>
                <a:gridCol w="1049533">
                  <a:extLst>
                    <a:ext uri="{9D8B030D-6E8A-4147-A177-3AD203B41FA5}">
                      <a16:colId xmlns:a16="http://schemas.microsoft.com/office/drawing/2014/main" val="1051913020"/>
                    </a:ext>
                  </a:extLst>
                </a:gridCol>
              </a:tblGrid>
              <a:tr h="4437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전표번호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이름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시작시간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종료시간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사용시간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상품 추가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81316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홍길동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hong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17:40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사용중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13,000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41981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변사또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ddo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09:30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10:20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00:50:00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178803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춘향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spring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14:20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사용중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6796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손님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손님</a:t>
                      </a:r>
                      <a:r>
                        <a:rPr lang="en-US" altLang="ko-KR" sz="1200" u="none" strike="noStrike">
                          <a:effectLst/>
                        </a:rPr>
                        <a:t>(01)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10:00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r>
                        <a:rPr lang="ko-KR" altLang="en-US" sz="1200" u="none" strike="noStrike">
                          <a:effectLst/>
                        </a:rPr>
                        <a:t>일 </a:t>
                      </a:r>
                      <a:r>
                        <a:rPr lang="en-US" altLang="ko-KR" sz="1200" u="none" strike="noStrike">
                          <a:effectLst/>
                        </a:rPr>
                        <a:t>15:30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05:30:00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72430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47802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1239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507736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1240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35500"/>
                  </a:ext>
                </a:extLst>
              </a:tr>
              <a:tr h="424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1241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…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133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714AF74-2217-4E2F-A450-59E9CD8A7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04877"/>
              </p:ext>
            </p:extLst>
          </p:nvPr>
        </p:nvGraphicFramePr>
        <p:xfrm>
          <a:off x="431091" y="1910862"/>
          <a:ext cx="2448742" cy="3758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371">
                  <a:extLst>
                    <a:ext uri="{9D8B030D-6E8A-4147-A177-3AD203B41FA5}">
                      <a16:colId xmlns:a16="http://schemas.microsoft.com/office/drawing/2014/main" val="2105386548"/>
                    </a:ext>
                  </a:extLst>
                </a:gridCol>
                <a:gridCol w="1224371">
                  <a:extLst>
                    <a:ext uri="{9D8B030D-6E8A-4147-A177-3AD203B41FA5}">
                      <a16:colId xmlns:a16="http://schemas.microsoft.com/office/drawing/2014/main" val="3355224901"/>
                    </a:ext>
                  </a:extLst>
                </a:gridCol>
              </a:tblGrid>
              <a:tr h="939542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2021.04.14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588222"/>
                  </a:ext>
                </a:extLst>
              </a:tr>
              <a:tr h="9395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PC</a:t>
                      </a:r>
                      <a:r>
                        <a:rPr lang="ko-KR" altLang="en-US" sz="1200" u="none" strike="noStrike" dirty="0">
                          <a:effectLst/>
                        </a:rPr>
                        <a:t>사용 매출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37,700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90158"/>
                  </a:ext>
                </a:extLst>
              </a:tr>
              <a:tr h="939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상품 판매 매출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23,000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50855"/>
                  </a:ext>
                </a:extLst>
              </a:tr>
              <a:tr h="939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총 매출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60,700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22871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086839-B0E0-4F8C-A8D9-A5EF1F0E5AE7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D744BA-9D0F-411E-8C41-A68EE6D9F690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BD6C67E-974D-43C8-BB7F-36ED39C35887}"/>
                </a:ext>
              </a:extLst>
            </p:cNvPr>
            <p:cNvSpPr/>
            <p:nvPr/>
          </p:nvSpPr>
          <p:spPr>
            <a:xfrm>
              <a:off x="409575" y="666974"/>
              <a:ext cx="2733018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F82C8-C53F-4C2B-8316-0BDDA654B848}"/>
                </a:ext>
              </a:extLst>
            </p:cNvPr>
            <p:cNvSpPr txBox="1"/>
            <p:nvPr/>
          </p:nvSpPr>
          <p:spPr>
            <a:xfrm flipH="1">
              <a:off x="583601" y="738237"/>
              <a:ext cx="49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매장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038EB3-1E7B-4368-86FB-D8906CEE8438}"/>
                </a:ext>
              </a:extLst>
            </p:cNvPr>
            <p:cNvSpPr txBox="1"/>
            <p:nvPr/>
          </p:nvSpPr>
          <p:spPr>
            <a:xfrm flipH="1">
              <a:off x="2540378" y="738237"/>
              <a:ext cx="497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B8B0DC-1953-40F0-9F10-855C29C479BE}"/>
                </a:ext>
              </a:extLst>
            </p:cNvPr>
            <p:cNvSpPr txBox="1"/>
            <p:nvPr/>
          </p:nvSpPr>
          <p:spPr>
            <a:xfrm flipH="1">
              <a:off x="1229181" y="740750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90408B-7AB5-4692-BEF1-C8C6B88019A8}"/>
                </a:ext>
              </a:extLst>
            </p:cNvPr>
            <p:cNvSpPr txBox="1"/>
            <p:nvPr/>
          </p:nvSpPr>
          <p:spPr>
            <a:xfrm flipH="1">
              <a:off x="1874762" y="738237"/>
              <a:ext cx="517396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E434DD-DF41-40C6-8A98-2730464F74B0}"/>
              </a:ext>
            </a:extLst>
          </p:cNvPr>
          <p:cNvGrpSpPr/>
          <p:nvPr/>
        </p:nvGrpSpPr>
        <p:grpSpPr>
          <a:xfrm>
            <a:off x="10666135" y="1900350"/>
            <a:ext cx="1183439" cy="2740196"/>
            <a:chOff x="10666135" y="1900351"/>
            <a:chExt cx="1183439" cy="274019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81121C3-3C99-4353-922E-342F4636CBC1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7B01ABF-A639-4273-83EE-94B86C7D1A43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A247DBD-5573-488E-AF25-B40879B97471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0DB2DF23-C0C3-4629-A599-00D218529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BA99580A-E8E6-4AC2-85CE-9BF89235F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B7B457B-39E3-4659-A5B1-8A3D3F42A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BA75F1B-A842-4BA0-A724-21EB2B01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74A08-D21B-4FF6-9F19-CA265BE4D194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DA3A8F-18F2-4A42-B7B6-8B454EF35C40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D52BD2-2996-429C-B46A-43E007AFCF86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1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810973" y="182878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매출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89B70-13BF-438E-841F-C51EEB9DB99B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D525D-59E0-4398-B381-4CB07D6652AD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C5D55-7A9A-4EB2-99C2-A21EDD5CDFC4}"/>
              </a:ext>
            </a:extLst>
          </p:cNvPr>
          <p:cNvSpPr txBox="1"/>
          <p:nvPr/>
        </p:nvSpPr>
        <p:spPr>
          <a:xfrm>
            <a:off x="431091" y="1277197"/>
            <a:ext cx="854721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오늘 내역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D699E-5B50-4D68-A095-DE71B3219443}"/>
              </a:ext>
            </a:extLst>
          </p:cNvPr>
          <p:cNvSpPr txBox="1"/>
          <p:nvPr/>
        </p:nvSpPr>
        <p:spPr>
          <a:xfrm>
            <a:off x="1458106" y="1277196"/>
            <a:ext cx="700833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월 매출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F0319D8-3093-4DBC-B768-70D0B0B31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61157"/>
              </p:ext>
            </p:extLst>
          </p:nvPr>
        </p:nvGraphicFramePr>
        <p:xfrm>
          <a:off x="431091" y="2364560"/>
          <a:ext cx="9816496" cy="3942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4124">
                  <a:extLst>
                    <a:ext uri="{9D8B030D-6E8A-4147-A177-3AD203B41FA5}">
                      <a16:colId xmlns:a16="http://schemas.microsoft.com/office/drawing/2014/main" val="774597155"/>
                    </a:ext>
                  </a:extLst>
                </a:gridCol>
                <a:gridCol w="2454124">
                  <a:extLst>
                    <a:ext uri="{9D8B030D-6E8A-4147-A177-3AD203B41FA5}">
                      <a16:colId xmlns:a16="http://schemas.microsoft.com/office/drawing/2014/main" val="3183254623"/>
                    </a:ext>
                  </a:extLst>
                </a:gridCol>
                <a:gridCol w="2454124">
                  <a:extLst>
                    <a:ext uri="{9D8B030D-6E8A-4147-A177-3AD203B41FA5}">
                      <a16:colId xmlns:a16="http://schemas.microsoft.com/office/drawing/2014/main" val="3946274341"/>
                    </a:ext>
                  </a:extLst>
                </a:gridCol>
                <a:gridCol w="2454124">
                  <a:extLst>
                    <a:ext uri="{9D8B030D-6E8A-4147-A177-3AD203B41FA5}">
                      <a16:colId xmlns:a16="http://schemas.microsoft.com/office/drawing/2014/main" val="4039380377"/>
                    </a:ext>
                  </a:extLst>
                </a:gridCol>
              </a:tblGrid>
              <a:tr h="350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PC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사용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상품 판매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일별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34547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27,000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57,000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38660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40,000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34,000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74,000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36490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83,000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103,000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11015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45,000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17,000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62,000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409235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 dirty="0">
                          <a:effectLst/>
                        </a:rPr>
                        <a:t>70,000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45,000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115,000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62962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50,000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70,000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67486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38,000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14,500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52,500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15127"/>
                  </a:ext>
                </a:extLst>
              </a:tr>
              <a:tr h="350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2021.04.08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45,000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27,000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72,000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43358"/>
                  </a:ext>
                </a:extLst>
              </a:tr>
              <a:tr h="191970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52669"/>
                  </a:ext>
                </a:extLst>
              </a:tr>
              <a:tr h="3658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PC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사용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상품 판매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월 매출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807661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                </a:t>
                      </a:r>
                      <a:r>
                        <a:rPr lang="en-US" altLang="ko-KR" sz="1200" u="none" strike="noStrike" dirty="0">
                          <a:effectLst/>
                        </a:rPr>
                        <a:t>401,000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                </a:t>
                      </a:r>
                      <a:r>
                        <a:rPr lang="en-US" altLang="ko-KR" sz="1200" u="none" strike="noStrike" dirty="0">
                          <a:effectLst/>
                        </a:rPr>
                        <a:t>204,500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                </a:t>
                      </a:r>
                      <a:r>
                        <a:rPr lang="en-US" altLang="ko-KR" sz="1200" u="none" strike="noStrike" dirty="0">
                          <a:effectLst/>
                        </a:rPr>
                        <a:t>605,500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5142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1805A74-1243-4CE7-9FC8-1E228E0F3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71888"/>
              </p:ext>
            </p:extLst>
          </p:nvPr>
        </p:nvGraphicFramePr>
        <p:xfrm>
          <a:off x="431091" y="1825575"/>
          <a:ext cx="5547680" cy="396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6920">
                  <a:extLst>
                    <a:ext uri="{9D8B030D-6E8A-4147-A177-3AD203B41FA5}">
                      <a16:colId xmlns:a16="http://schemas.microsoft.com/office/drawing/2014/main" val="1276143986"/>
                    </a:ext>
                  </a:extLst>
                </a:gridCol>
                <a:gridCol w="1386920">
                  <a:extLst>
                    <a:ext uri="{9D8B030D-6E8A-4147-A177-3AD203B41FA5}">
                      <a16:colId xmlns:a16="http://schemas.microsoft.com/office/drawing/2014/main" val="1750527549"/>
                    </a:ext>
                  </a:extLst>
                </a:gridCol>
                <a:gridCol w="1386920">
                  <a:extLst>
                    <a:ext uri="{9D8B030D-6E8A-4147-A177-3AD203B41FA5}">
                      <a16:colId xmlns:a16="http://schemas.microsoft.com/office/drawing/2014/main" val="1056456442"/>
                    </a:ext>
                  </a:extLst>
                </a:gridCol>
                <a:gridCol w="1386920">
                  <a:extLst>
                    <a:ext uri="{9D8B030D-6E8A-4147-A177-3AD203B41FA5}">
                      <a16:colId xmlns:a16="http://schemas.microsoft.com/office/drawing/2014/main" val="1753121966"/>
                    </a:ext>
                  </a:extLst>
                </a:gridCol>
              </a:tblGrid>
              <a:tr h="3964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조회 시작 날짜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>
                          <a:effectLst/>
                        </a:rPr>
                        <a:t>2021. 04. 01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조회 종료 날짜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>
                          <a:effectLst/>
                        </a:rPr>
                        <a:t>2021. 04. 08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179413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216F36-519F-48CA-B802-90BF67849F4D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48BF66-6163-4A08-91D0-893B116667F9}"/>
              </a:ext>
            </a:extLst>
          </p:cNvPr>
          <p:cNvGrpSpPr/>
          <p:nvPr/>
        </p:nvGrpSpPr>
        <p:grpSpPr>
          <a:xfrm>
            <a:off x="10666135" y="1825575"/>
            <a:ext cx="1183439" cy="2740196"/>
            <a:chOff x="10666135" y="1900351"/>
            <a:chExt cx="1183439" cy="274019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FE69172-9650-4634-9F19-30D568079D38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BEB27C1-C209-4905-949C-52CDFAB46305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9E89336-0D3B-43FA-BD96-C601892097D2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235597F-55FC-4417-8DAA-9F9C76833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8ED1A94F-9D71-47E4-8152-F31FFEAD8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BBC7A9-8FBB-4178-B498-685CD02C0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DC99DF5-FAF9-4700-A69B-A646DDCC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09B916-ED24-4AF0-A522-53A382F842CF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9EDFC1-BAEF-4D42-B9F0-1B2F539C426F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9554C-1572-42DF-865E-FA2DDD959D26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57F36F-6FEA-44A9-AF21-3FE992FF2FBC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794C593-9244-4F7A-AB70-E8796D6A75BE}"/>
                </a:ext>
              </a:extLst>
            </p:cNvPr>
            <p:cNvSpPr/>
            <p:nvPr/>
          </p:nvSpPr>
          <p:spPr>
            <a:xfrm>
              <a:off x="409575" y="666974"/>
              <a:ext cx="2733018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6403CD-99C8-4D13-8A5E-D35BEA2FF6B9}"/>
                </a:ext>
              </a:extLst>
            </p:cNvPr>
            <p:cNvSpPr txBox="1"/>
            <p:nvPr/>
          </p:nvSpPr>
          <p:spPr>
            <a:xfrm flipH="1">
              <a:off x="583601" y="738237"/>
              <a:ext cx="497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6241AB-441D-4674-9B39-9AD42F37A09F}"/>
                </a:ext>
              </a:extLst>
            </p:cNvPr>
            <p:cNvSpPr txBox="1"/>
            <p:nvPr/>
          </p:nvSpPr>
          <p:spPr>
            <a:xfrm flipH="1">
              <a:off x="2540378" y="738237"/>
              <a:ext cx="497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DEF931-1C6B-4085-B368-EA74EEE36003}"/>
                </a:ext>
              </a:extLst>
            </p:cNvPr>
            <p:cNvSpPr txBox="1"/>
            <p:nvPr/>
          </p:nvSpPr>
          <p:spPr>
            <a:xfrm flipH="1">
              <a:off x="1229181" y="740750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7A0250-838B-4959-A42A-0E91CD050B14}"/>
                </a:ext>
              </a:extLst>
            </p:cNvPr>
            <p:cNvSpPr txBox="1"/>
            <p:nvPr/>
          </p:nvSpPr>
          <p:spPr>
            <a:xfrm flipH="1">
              <a:off x="1874762" y="738237"/>
              <a:ext cx="517396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AAFC6-A512-473D-9369-914236AE4B28}"/>
              </a:ext>
            </a:extLst>
          </p:cNvPr>
          <p:cNvSpPr txBox="1"/>
          <p:nvPr/>
        </p:nvSpPr>
        <p:spPr>
          <a:xfrm>
            <a:off x="9810973" y="182878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Green</a:t>
            </a:r>
            <a:r>
              <a:rPr lang="ko-KR" altLang="en-US" sz="1100" dirty="0"/>
              <a:t> </a:t>
            </a:r>
            <a:r>
              <a:rPr lang="en-US" altLang="ko-KR" sz="1100" dirty="0"/>
              <a:t>PC</a:t>
            </a:r>
            <a:r>
              <a:rPr lang="ko-KR" altLang="en-US" sz="1100" dirty="0"/>
              <a:t>방</a:t>
            </a:r>
            <a:r>
              <a:rPr lang="en-US" altLang="ko-KR" sz="1100" dirty="0"/>
              <a:t>&gt;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&gt; </a:t>
            </a:r>
            <a:r>
              <a:rPr lang="ko-KR" altLang="en-US" sz="1100" dirty="0"/>
              <a:t>상품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16E391-E161-4C06-ADD3-8E48E3806361}"/>
              </a:ext>
            </a:extLst>
          </p:cNvPr>
          <p:cNvCxnSpPr>
            <a:cxnSpLocks/>
          </p:cNvCxnSpPr>
          <p:nvPr/>
        </p:nvCxnSpPr>
        <p:spPr>
          <a:xfrm>
            <a:off x="409575" y="476250"/>
            <a:ext cx="113270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88F94B-83A5-4DB0-836E-E4BEB2AD1E7E}"/>
              </a:ext>
            </a:extLst>
          </p:cNvPr>
          <p:cNvSpPr/>
          <p:nvPr/>
        </p:nvSpPr>
        <p:spPr>
          <a:xfrm>
            <a:off x="10936295" y="666974"/>
            <a:ext cx="800297" cy="419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B8D18-B704-4907-B7F0-8453EE08EEBF}"/>
              </a:ext>
            </a:extLst>
          </p:cNvPr>
          <p:cNvSpPr txBox="1"/>
          <p:nvPr/>
        </p:nvSpPr>
        <p:spPr>
          <a:xfrm flipH="1">
            <a:off x="10936295" y="738237"/>
            <a:ext cx="91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2B3018-483B-4FE0-89E1-2833C56C2EB9}"/>
              </a:ext>
            </a:extLst>
          </p:cNvPr>
          <p:cNvGrpSpPr/>
          <p:nvPr/>
        </p:nvGrpSpPr>
        <p:grpSpPr>
          <a:xfrm>
            <a:off x="10666135" y="1825575"/>
            <a:ext cx="1183439" cy="2740196"/>
            <a:chOff x="10666135" y="1900351"/>
            <a:chExt cx="1183439" cy="274019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912AC24-1C69-4A89-83C8-BEC87D07261B}"/>
                </a:ext>
              </a:extLst>
            </p:cNvPr>
            <p:cNvSpPr/>
            <p:nvPr/>
          </p:nvSpPr>
          <p:spPr>
            <a:xfrm>
              <a:off x="10666135" y="1900351"/>
              <a:ext cx="1183439" cy="27401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4FD99E7-6302-4F9D-9B42-9E378B7CD3FA}"/>
                </a:ext>
              </a:extLst>
            </p:cNvPr>
            <p:cNvGrpSpPr/>
            <p:nvPr/>
          </p:nvGrpSpPr>
          <p:grpSpPr>
            <a:xfrm>
              <a:off x="11064738" y="2238272"/>
              <a:ext cx="439077" cy="2021960"/>
              <a:chOff x="11064738" y="2238272"/>
              <a:chExt cx="439077" cy="202196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5241BC7-03F9-48A4-A374-2C0D5E800DDB}"/>
                  </a:ext>
                </a:extLst>
              </p:cNvPr>
              <p:cNvGrpSpPr/>
              <p:nvPr/>
            </p:nvGrpSpPr>
            <p:grpSpPr>
              <a:xfrm>
                <a:off x="11064738" y="2238272"/>
                <a:ext cx="435751" cy="398924"/>
                <a:chOff x="10932180" y="2106800"/>
                <a:chExt cx="731449" cy="663061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B69CD4EF-9962-431E-9175-9D7836447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05509" y="2106800"/>
                  <a:ext cx="358120" cy="532541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AB861039-00DF-4329-9D20-05F30DFF3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2180" y="2261390"/>
                  <a:ext cx="373329" cy="508471"/>
                </a:xfrm>
                <a:prstGeom prst="rect">
                  <a:avLst/>
                </a:prstGeom>
              </p:spPr>
            </p:pic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F9EFDEE-A2C8-46AD-B43B-8BB195A11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68064" y="3043704"/>
                <a:ext cx="435751" cy="38969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FAD9F31-0FA3-4E50-908F-36573301D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8064" y="3881948"/>
                <a:ext cx="379582" cy="378284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4D1729-D3A1-4141-9898-DB2EB891D40B}"/>
                </a:ext>
              </a:extLst>
            </p:cNvPr>
            <p:cNvSpPr txBox="1"/>
            <p:nvPr/>
          </p:nvSpPr>
          <p:spPr>
            <a:xfrm>
              <a:off x="10915275" y="4224112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00AD2F-BC05-415F-BDA7-FC52C67C07FF}"/>
                </a:ext>
              </a:extLst>
            </p:cNvPr>
            <p:cNvSpPr txBox="1"/>
            <p:nvPr/>
          </p:nvSpPr>
          <p:spPr>
            <a:xfrm>
              <a:off x="11071029" y="260473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1"/>
                  </a:solidFill>
                </a:rPr>
                <a:t>주문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84CE68-6D65-45AF-8079-0933CB42A05F}"/>
                </a:ext>
              </a:extLst>
            </p:cNvPr>
            <p:cNvSpPr txBox="1"/>
            <p:nvPr/>
          </p:nvSpPr>
          <p:spPr>
            <a:xfrm>
              <a:off x="11001245" y="34162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solidFill>
                    <a:schemeClr val="bg1"/>
                  </a:solidFill>
                </a:rPr>
                <a:t>메세지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BFAAC9-2396-491A-A7C9-ABAFD3E2C047}"/>
              </a:ext>
            </a:extLst>
          </p:cNvPr>
          <p:cNvGrpSpPr/>
          <p:nvPr/>
        </p:nvGrpSpPr>
        <p:grpSpPr>
          <a:xfrm>
            <a:off x="409575" y="666974"/>
            <a:ext cx="2733018" cy="419500"/>
            <a:chOff x="409575" y="666974"/>
            <a:chExt cx="2733018" cy="4195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E68DF65-3E3A-411F-9F93-FBF97FCE5E99}"/>
                </a:ext>
              </a:extLst>
            </p:cNvPr>
            <p:cNvGrpSpPr/>
            <p:nvPr/>
          </p:nvGrpSpPr>
          <p:grpSpPr>
            <a:xfrm>
              <a:off x="409575" y="666974"/>
              <a:ext cx="2733018" cy="419500"/>
              <a:chOff x="409575" y="666974"/>
              <a:chExt cx="2733018" cy="419500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D837041-BBC4-4578-B5EC-C9D8738BF8FA}"/>
                  </a:ext>
                </a:extLst>
              </p:cNvPr>
              <p:cNvSpPr/>
              <p:nvPr/>
            </p:nvSpPr>
            <p:spPr>
              <a:xfrm>
                <a:off x="409575" y="666974"/>
                <a:ext cx="2733018" cy="419500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FB73B1-C04B-4FE3-976E-A9F2DBD6E8F0}"/>
                  </a:ext>
                </a:extLst>
              </p:cNvPr>
              <p:cNvSpPr txBox="1"/>
              <p:nvPr/>
            </p:nvSpPr>
            <p:spPr>
              <a:xfrm flipH="1">
                <a:off x="583601" y="738237"/>
                <a:ext cx="4973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매장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FBB82E-5B5B-4F1F-A048-B0E5BCF1BC63}"/>
                  </a:ext>
                </a:extLst>
              </p:cNvPr>
              <p:cNvSpPr txBox="1"/>
              <p:nvPr/>
            </p:nvSpPr>
            <p:spPr>
              <a:xfrm flipH="1">
                <a:off x="1229181" y="740750"/>
                <a:ext cx="497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회원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8FDAF-B032-4F84-A2B3-A18B56FA24EB}"/>
                </a:ext>
              </a:extLst>
            </p:cNvPr>
            <p:cNvSpPr txBox="1"/>
            <p:nvPr/>
          </p:nvSpPr>
          <p:spPr>
            <a:xfrm flipH="1">
              <a:off x="2580397" y="735414"/>
              <a:ext cx="497361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0AD315-F30B-47C7-AF74-6B9BC9EA4A44}"/>
                </a:ext>
              </a:extLst>
            </p:cNvPr>
            <p:cNvSpPr txBox="1"/>
            <p:nvPr/>
          </p:nvSpPr>
          <p:spPr>
            <a:xfrm flipH="1">
              <a:off x="1904789" y="738237"/>
              <a:ext cx="4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매출</a:t>
              </a: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1A9AFAF3-9827-4BBF-A6D5-42767386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93215"/>
              </p:ext>
            </p:extLst>
          </p:nvPr>
        </p:nvGraphicFramePr>
        <p:xfrm>
          <a:off x="409573" y="1900350"/>
          <a:ext cx="9711168" cy="375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528">
                  <a:extLst>
                    <a:ext uri="{9D8B030D-6E8A-4147-A177-3AD203B41FA5}">
                      <a16:colId xmlns:a16="http://schemas.microsoft.com/office/drawing/2014/main" val="1309608540"/>
                    </a:ext>
                  </a:extLst>
                </a:gridCol>
                <a:gridCol w="1618528">
                  <a:extLst>
                    <a:ext uri="{9D8B030D-6E8A-4147-A177-3AD203B41FA5}">
                      <a16:colId xmlns:a16="http://schemas.microsoft.com/office/drawing/2014/main" val="3804161225"/>
                    </a:ext>
                  </a:extLst>
                </a:gridCol>
                <a:gridCol w="1618528">
                  <a:extLst>
                    <a:ext uri="{9D8B030D-6E8A-4147-A177-3AD203B41FA5}">
                      <a16:colId xmlns:a16="http://schemas.microsoft.com/office/drawing/2014/main" val="439730392"/>
                    </a:ext>
                  </a:extLst>
                </a:gridCol>
                <a:gridCol w="1618528">
                  <a:extLst>
                    <a:ext uri="{9D8B030D-6E8A-4147-A177-3AD203B41FA5}">
                      <a16:colId xmlns:a16="http://schemas.microsoft.com/office/drawing/2014/main" val="1675194696"/>
                    </a:ext>
                  </a:extLst>
                </a:gridCol>
                <a:gridCol w="1618528">
                  <a:extLst>
                    <a:ext uri="{9D8B030D-6E8A-4147-A177-3AD203B41FA5}">
                      <a16:colId xmlns:a16="http://schemas.microsoft.com/office/drawing/2014/main" val="4252735276"/>
                    </a:ext>
                  </a:extLst>
                </a:gridCol>
                <a:gridCol w="1618528">
                  <a:extLst>
                    <a:ext uri="{9D8B030D-6E8A-4147-A177-3AD203B41FA5}">
                      <a16:colId xmlns:a16="http://schemas.microsoft.com/office/drawing/2014/main" val="2967922989"/>
                    </a:ext>
                  </a:extLst>
                </a:gridCol>
              </a:tblGrid>
              <a:tr h="4555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상품코드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상품명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판매금액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판매수량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총수량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829072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새우깡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90413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감자깡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25702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양파깡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1,500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50019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왕뚜껑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1996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마라탕면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2,500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38628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떡볶이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59734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아메리카노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3,000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757144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라테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                    </a:t>
                      </a:r>
                      <a:r>
                        <a:rPr lang="en-US" altLang="ko-KR" sz="1200" u="none" strike="noStrike">
                          <a:effectLst/>
                        </a:rPr>
                        <a:t>3,500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0287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5D44268-932A-42B1-B7C2-BA0A82BD6917}"/>
              </a:ext>
            </a:extLst>
          </p:cNvPr>
          <p:cNvSpPr txBox="1"/>
          <p:nvPr/>
        </p:nvSpPr>
        <p:spPr>
          <a:xfrm>
            <a:off x="431091" y="1277197"/>
            <a:ext cx="80021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상품관리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0AF941B-36E0-4EE5-82CC-397924C4F637}"/>
              </a:ext>
            </a:extLst>
          </p:cNvPr>
          <p:cNvGrpSpPr/>
          <p:nvPr/>
        </p:nvGrpSpPr>
        <p:grpSpPr>
          <a:xfrm>
            <a:off x="4978978" y="6091532"/>
            <a:ext cx="2234045" cy="419500"/>
            <a:chOff x="4966855" y="6091532"/>
            <a:chExt cx="2234045" cy="41950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3B80AB1-C0B2-44EE-B2EE-98783D0DE55B}"/>
                </a:ext>
              </a:extLst>
            </p:cNvPr>
            <p:cNvSpPr/>
            <p:nvPr/>
          </p:nvSpPr>
          <p:spPr>
            <a:xfrm>
              <a:off x="4966855" y="6091532"/>
              <a:ext cx="2234045" cy="4195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37145A-4122-4A28-A01E-C56381F80DEF}"/>
                </a:ext>
              </a:extLst>
            </p:cNvPr>
            <p:cNvSpPr txBox="1"/>
            <p:nvPr/>
          </p:nvSpPr>
          <p:spPr>
            <a:xfrm flipH="1">
              <a:off x="5311216" y="6165788"/>
              <a:ext cx="881518" cy="27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상품 추가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5AE24A-37DC-4452-94A0-DF2FDC994413}"/>
                </a:ext>
              </a:extLst>
            </p:cNvPr>
            <p:cNvSpPr txBox="1"/>
            <p:nvPr/>
          </p:nvSpPr>
          <p:spPr>
            <a:xfrm flipH="1">
              <a:off x="6435784" y="6165781"/>
              <a:ext cx="494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닫기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4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819</Words>
  <Application>Microsoft Office PowerPoint</Application>
  <PresentationFormat>와이드스크린</PresentationFormat>
  <Paragraphs>449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TOP</dc:creator>
  <cp:lastModifiedBy>user</cp:lastModifiedBy>
  <cp:revision>92</cp:revision>
  <dcterms:created xsi:type="dcterms:W3CDTF">2021-04-15T04:34:34Z</dcterms:created>
  <dcterms:modified xsi:type="dcterms:W3CDTF">2021-04-16T01:01:45Z</dcterms:modified>
</cp:coreProperties>
</file>